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3"/>
  </p:notesMasterIdLst>
  <p:sldIdLst>
    <p:sldId id="256" r:id="rId2"/>
    <p:sldId id="274" r:id="rId3"/>
    <p:sldId id="319" r:id="rId4"/>
    <p:sldId id="302" r:id="rId5"/>
    <p:sldId id="318" r:id="rId6"/>
    <p:sldId id="307" r:id="rId7"/>
    <p:sldId id="308" r:id="rId8"/>
    <p:sldId id="309" r:id="rId9"/>
    <p:sldId id="303" r:id="rId10"/>
    <p:sldId id="306" r:id="rId11"/>
    <p:sldId id="313" r:id="rId12"/>
    <p:sldId id="305" r:id="rId13"/>
    <p:sldId id="310" r:id="rId14"/>
    <p:sldId id="314" r:id="rId15"/>
    <p:sldId id="315" r:id="rId16"/>
    <p:sldId id="320" r:id="rId17"/>
    <p:sldId id="312" r:id="rId18"/>
    <p:sldId id="316" r:id="rId19"/>
    <p:sldId id="317" r:id="rId20"/>
    <p:sldId id="283" r:id="rId21"/>
    <p:sldId id="31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352627D-57E8-4D56-BF1C-921D5884F5DC}">
  <a:tblStyle styleId="{0352627D-57E8-4D56-BF1C-921D5884F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897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02baa356b2_1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02baa356b2_1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2baa356b2_3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102baa356b2_3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0" y="1465159"/>
            <a:ext cx="8520600" cy="1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9950" y="2961321"/>
            <a:ext cx="50841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01100" y="1034250"/>
            <a:ext cx="7642800" cy="3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185249" y="2689972"/>
            <a:ext cx="27483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800962" y="3118059"/>
            <a:ext cx="35169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210424" y="2689972"/>
            <a:ext cx="27483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Viaoda Libre"/>
              <a:buNone/>
              <a:defRPr sz="2000" b="1">
                <a:latin typeface="Viaoda Libre"/>
                <a:ea typeface="Viaoda Libre"/>
                <a:cs typeface="Viaoda Libre"/>
                <a:sym typeface="Viaoda Libr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826138" y="3118059"/>
            <a:ext cx="35169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820300" y="-820300"/>
            <a:ext cx="1640700" cy="1640700"/>
          </a:xfrm>
          <a:prstGeom prst="star8">
            <a:avLst>
              <a:gd name="adj" fmla="val 8941"/>
            </a:avLst>
          </a:pr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Font typeface="Calibri"/>
              <a:buNone/>
            </a:pPr>
            <a:endParaRPr sz="18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8039672" y="4041559"/>
            <a:ext cx="2220468" cy="2218105"/>
          </a:xfrm>
          <a:custGeom>
            <a:avLst/>
            <a:gdLst/>
            <a:ahLst/>
            <a:cxnLst/>
            <a:rect l="l" t="t" r="r" b="b"/>
            <a:pathLst>
              <a:path w="895350" h="894397" extrusionOk="0">
                <a:moveTo>
                  <a:pt x="895350" y="446722"/>
                </a:moveTo>
                <a:lnTo>
                  <a:pt x="587693" y="455295"/>
                </a:lnTo>
                <a:lnTo>
                  <a:pt x="892493" y="500063"/>
                </a:lnTo>
                <a:lnTo>
                  <a:pt x="585788" y="471488"/>
                </a:lnTo>
                <a:lnTo>
                  <a:pt x="882968" y="553403"/>
                </a:lnTo>
                <a:lnTo>
                  <a:pt x="581978" y="488632"/>
                </a:lnTo>
                <a:lnTo>
                  <a:pt x="866775" y="605790"/>
                </a:lnTo>
                <a:lnTo>
                  <a:pt x="576263" y="504825"/>
                </a:lnTo>
                <a:lnTo>
                  <a:pt x="844868" y="655320"/>
                </a:lnTo>
                <a:lnTo>
                  <a:pt x="568643" y="520065"/>
                </a:lnTo>
                <a:lnTo>
                  <a:pt x="817245" y="701992"/>
                </a:lnTo>
                <a:lnTo>
                  <a:pt x="559118" y="534353"/>
                </a:lnTo>
                <a:lnTo>
                  <a:pt x="783908" y="744855"/>
                </a:lnTo>
                <a:lnTo>
                  <a:pt x="547688" y="546735"/>
                </a:lnTo>
                <a:lnTo>
                  <a:pt x="745808" y="782955"/>
                </a:lnTo>
                <a:lnTo>
                  <a:pt x="535305" y="558165"/>
                </a:lnTo>
                <a:lnTo>
                  <a:pt x="702945" y="816292"/>
                </a:lnTo>
                <a:lnTo>
                  <a:pt x="521018" y="567690"/>
                </a:lnTo>
                <a:lnTo>
                  <a:pt x="656273" y="843915"/>
                </a:lnTo>
                <a:lnTo>
                  <a:pt x="505778" y="575310"/>
                </a:lnTo>
                <a:lnTo>
                  <a:pt x="606743" y="865822"/>
                </a:lnTo>
                <a:lnTo>
                  <a:pt x="489585" y="581025"/>
                </a:lnTo>
                <a:lnTo>
                  <a:pt x="554355" y="882015"/>
                </a:lnTo>
                <a:lnTo>
                  <a:pt x="472440" y="584835"/>
                </a:lnTo>
                <a:lnTo>
                  <a:pt x="501015" y="891540"/>
                </a:lnTo>
                <a:lnTo>
                  <a:pt x="456248" y="586740"/>
                </a:lnTo>
                <a:lnTo>
                  <a:pt x="447675" y="894397"/>
                </a:lnTo>
                <a:lnTo>
                  <a:pt x="439103" y="586740"/>
                </a:lnTo>
                <a:lnTo>
                  <a:pt x="394335" y="891540"/>
                </a:lnTo>
                <a:lnTo>
                  <a:pt x="422910" y="584835"/>
                </a:lnTo>
                <a:lnTo>
                  <a:pt x="340995" y="882015"/>
                </a:lnTo>
                <a:lnTo>
                  <a:pt x="405765" y="581025"/>
                </a:lnTo>
                <a:lnTo>
                  <a:pt x="288608" y="865822"/>
                </a:lnTo>
                <a:lnTo>
                  <a:pt x="389573" y="575310"/>
                </a:lnTo>
                <a:lnTo>
                  <a:pt x="239078" y="843915"/>
                </a:lnTo>
                <a:lnTo>
                  <a:pt x="374333" y="567690"/>
                </a:lnTo>
                <a:lnTo>
                  <a:pt x="192405" y="816292"/>
                </a:lnTo>
                <a:lnTo>
                  <a:pt x="360998" y="557213"/>
                </a:lnTo>
                <a:lnTo>
                  <a:pt x="150495" y="782003"/>
                </a:lnTo>
                <a:lnTo>
                  <a:pt x="348615" y="545782"/>
                </a:lnTo>
                <a:lnTo>
                  <a:pt x="112395" y="743903"/>
                </a:lnTo>
                <a:lnTo>
                  <a:pt x="337185" y="533400"/>
                </a:lnTo>
                <a:lnTo>
                  <a:pt x="79058" y="701040"/>
                </a:lnTo>
                <a:lnTo>
                  <a:pt x="327660" y="519113"/>
                </a:lnTo>
                <a:lnTo>
                  <a:pt x="51435" y="654367"/>
                </a:lnTo>
                <a:lnTo>
                  <a:pt x="320040" y="503872"/>
                </a:lnTo>
                <a:lnTo>
                  <a:pt x="29528" y="604838"/>
                </a:lnTo>
                <a:lnTo>
                  <a:pt x="313373" y="488632"/>
                </a:lnTo>
                <a:lnTo>
                  <a:pt x="12383" y="553403"/>
                </a:lnTo>
                <a:lnTo>
                  <a:pt x="309563" y="471488"/>
                </a:lnTo>
                <a:lnTo>
                  <a:pt x="2858" y="500063"/>
                </a:lnTo>
                <a:lnTo>
                  <a:pt x="307658" y="455295"/>
                </a:lnTo>
                <a:lnTo>
                  <a:pt x="0" y="446722"/>
                </a:lnTo>
                <a:lnTo>
                  <a:pt x="307658" y="438150"/>
                </a:lnTo>
                <a:lnTo>
                  <a:pt x="2858" y="393382"/>
                </a:lnTo>
                <a:lnTo>
                  <a:pt x="309563" y="421957"/>
                </a:lnTo>
                <a:lnTo>
                  <a:pt x="12383" y="340042"/>
                </a:lnTo>
                <a:lnTo>
                  <a:pt x="313373" y="404813"/>
                </a:lnTo>
                <a:lnTo>
                  <a:pt x="28575" y="287655"/>
                </a:lnTo>
                <a:lnTo>
                  <a:pt x="320040" y="389572"/>
                </a:lnTo>
                <a:lnTo>
                  <a:pt x="51435" y="239078"/>
                </a:lnTo>
                <a:lnTo>
                  <a:pt x="327660" y="374332"/>
                </a:lnTo>
                <a:lnTo>
                  <a:pt x="79058" y="192405"/>
                </a:lnTo>
                <a:lnTo>
                  <a:pt x="337185" y="360997"/>
                </a:lnTo>
                <a:lnTo>
                  <a:pt x="112395" y="150495"/>
                </a:lnTo>
                <a:lnTo>
                  <a:pt x="348615" y="348615"/>
                </a:lnTo>
                <a:lnTo>
                  <a:pt x="150495" y="112395"/>
                </a:lnTo>
                <a:lnTo>
                  <a:pt x="360998" y="336232"/>
                </a:lnTo>
                <a:lnTo>
                  <a:pt x="193358" y="78105"/>
                </a:lnTo>
                <a:lnTo>
                  <a:pt x="375285" y="326707"/>
                </a:lnTo>
                <a:lnTo>
                  <a:pt x="240030" y="50482"/>
                </a:lnTo>
                <a:lnTo>
                  <a:pt x="390525" y="319088"/>
                </a:lnTo>
                <a:lnTo>
                  <a:pt x="289560" y="28575"/>
                </a:lnTo>
                <a:lnTo>
                  <a:pt x="405765" y="313372"/>
                </a:lnTo>
                <a:lnTo>
                  <a:pt x="340995" y="12382"/>
                </a:lnTo>
                <a:lnTo>
                  <a:pt x="422910" y="309563"/>
                </a:lnTo>
                <a:lnTo>
                  <a:pt x="394335" y="2857"/>
                </a:lnTo>
                <a:lnTo>
                  <a:pt x="439103" y="307657"/>
                </a:lnTo>
                <a:lnTo>
                  <a:pt x="447675" y="0"/>
                </a:lnTo>
                <a:lnTo>
                  <a:pt x="456248" y="307657"/>
                </a:lnTo>
                <a:lnTo>
                  <a:pt x="501015" y="2857"/>
                </a:lnTo>
                <a:lnTo>
                  <a:pt x="472440" y="309563"/>
                </a:lnTo>
                <a:lnTo>
                  <a:pt x="554355" y="12382"/>
                </a:lnTo>
                <a:lnTo>
                  <a:pt x="489585" y="313372"/>
                </a:lnTo>
                <a:lnTo>
                  <a:pt x="606743" y="28575"/>
                </a:lnTo>
                <a:lnTo>
                  <a:pt x="505778" y="319088"/>
                </a:lnTo>
                <a:lnTo>
                  <a:pt x="656273" y="50482"/>
                </a:lnTo>
                <a:lnTo>
                  <a:pt x="521018" y="326707"/>
                </a:lnTo>
                <a:lnTo>
                  <a:pt x="702945" y="78105"/>
                </a:lnTo>
                <a:lnTo>
                  <a:pt x="535305" y="336232"/>
                </a:lnTo>
                <a:lnTo>
                  <a:pt x="745808" y="111442"/>
                </a:lnTo>
                <a:lnTo>
                  <a:pt x="547688" y="347663"/>
                </a:lnTo>
                <a:lnTo>
                  <a:pt x="783908" y="149542"/>
                </a:lnTo>
                <a:lnTo>
                  <a:pt x="558165" y="360997"/>
                </a:lnTo>
                <a:lnTo>
                  <a:pt x="816293" y="193357"/>
                </a:lnTo>
                <a:lnTo>
                  <a:pt x="567690" y="375285"/>
                </a:lnTo>
                <a:lnTo>
                  <a:pt x="843915" y="240030"/>
                </a:lnTo>
                <a:lnTo>
                  <a:pt x="576263" y="389572"/>
                </a:lnTo>
                <a:lnTo>
                  <a:pt x="866775" y="288607"/>
                </a:lnTo>
                <a:lnTo>
                  <a:pt x="581978" y="405765"/>
                </a:lnTo>
                <a:lnTo>
                  <a:pt x="882968" y="340995"/>
                </a:lnTo>
                <a:lnTo>
                  <a:pt x="585788" y="422910"/>
                </a:lnTo>
                <a:lnTo>
                  <a:pt x="892493" y="394335"/>
                </a:lnTo>
                <a:lnTo>
                  <a:pt x="587693" y="439103"/>
                </a:lnTo>
                <a:lnTo>
                  <a:pt x="895350" y="446722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1032813" y="-1041217"/>
            <a:ext cx="2065500" cy="2065500"/>
          </a:xfrm>
          <a:prstGeom prst="star8">
            <a:avLst>
              <a:gd name="adj" fmla="val 8941"/>
            </a:avLst>
          </a:pr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Font typeface="Calibri"/>
              <a:buNone/>
            </a:pPr>
            <a:endParaRPr sz="18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2485200" y="1486050"/>
            <a:ext cx="4173600" cy="29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7"/>
          <p:cNvGrpSpPr/>
          <p:nvPr/>
        </p:nvGrpSpPr>
        <p:grpSpPr>
          <a:xfrm>
            <a:off x="276513" y="2080615"/>
            <a:ext cx="1011568" cy="986307"/>
            <a:chOff x="4204270" y="2117986"/>
            <a:chExt cx="304799" cy="297179"/>
          </a:xfrm>
        </p:grpSpPr>
        <p:sp>
          <p:nvSpPr>
            <p:cNvPr id="241" name="Google Shape;241;p27"/>
            <p:cNvSpPr/>
            <p:nvPr/>
          </p:nvSpPr>
          <p:spPr>
            <a:xfrm>
              <a:off x="4204270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4241418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4278565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4315713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4352860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7"/>
          <p:cNvGrpSpPr/>
          <p:nvPr/>
        </p:nvGrpSpPr>
        <p:grpSpPr>
          <a:xfrm>
            <a:off x="7855919" y="2076578"/>
            <a:ext cx="1011568" cy="986307"/>
            <a:chOff x="4204270" y="2117986"/>
            <a:chExt cx="304799" cy="297179"/>
          </a:xfrm>
        </p:grpSpPr>
        <p:sp>
          <p:nvSpPr>
            <p:cNvPr id="247" name="Google Shape;247;p27"/>
            <p:cNvSpPr/>
            <p:nvPr/>
          </p:nvSpPr>
          <p:spPr>
            <a:xfrm>
              <a:off x="4204270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4241418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4278565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4315713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4352860" y="2117986"/>
              <a:ext cx="156209" cy="297179"/>
            </a:xfrm>
            <a:custGeom>
              <a:avLst/>
              <a:gdLst/>
              <a:ahLst/>
              <a:cxnLst/>
              <a:rect l="l" t="t" r="r" b="b"/>
              <a:pathLst>
                <a:path w="156209" h="297179" extrusionOk="0">
                  <a:moveTo>
                    <a:pt x="156210" y="148590"/>
                  </a:moveTo>
                  <a:cubicBezTo>
                    <a:pt x="156210" y="230654"/>
                    <a:pt x="121241" y="297180"/>
                    <a:pt x="78105" y="297180"/>
                  </a:cubicBezTo>
                  <a:cubicBezTo>
                    <a:pt x="34969" y="297180"/>
                    <a:pt x="0" y="230654"/>
                    <a:pt x="0" y="148590"/>
                  </a:cubicBezTo>
                  <a:cubicBezTo>
                    <a:pt x="0" y="66526"/>
                    <a:pt x="34969" y="0"/>
                    <a:pt x="78105" y="0"/>
                  </a:cubicBezTo>
                  <a:cubicBezTo>
                    <a:pt x="121241" y="0"/>
                    <a:pt x="156210" y="66526"/>
                    <a:pt x="156210" y="14859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E2E2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 b="1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●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○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■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●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○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■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●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○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Slab"/>
              <a:buChar char="■"/>
              <a:def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67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tolearnenglish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romtexttospeech.com/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pathshala.nic.in/index.php?ln=e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pathshala.nic.in/index.php?ln=en" TargetMode="External"/><Relationship Id="rId5" Type="http://schemas.openxmlformats.org/officeDocument/2006/relationships/hyperlink" Target="http://www.fromtexttospeech.com/" TargetMode="External"/><Relationship Id="rId4" Type="http://schemas.openxmlformats.org/officeDocument/2006/relationships/hyperlink" Target="http://www.gamestolearnenglish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ctrTitle"/>
          </p:nvPr>
        </p:nvSpPr>
        <p:spPr>
          <a:xfrm>
            <a:off x="2176130" y="1722080"/>
            <a:ext cx="6705788" cy="8496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dirty="0"/>
              <a:t>.</a:t>
            </a:r>
            <a:endParaRPr sz="800" b="0" dirty="0"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1"/>
          </p:nvPr>
        </p:nvSpPr>
        <p:spPr>
          <a:xfrm>
            <a:off x="4281378" y="3774178"/>
            <a:ext cx="50841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dirty="0">
                <a:latin typeface="Baskerville Old Face" panose="02020602080505020303" pitchFamily="18" charset="0"/>
              </a:rPr>
              <a:t>By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dirty="0">
                <a:latin typeface="Baskerville Old Face" panose="02020602080505020303" pitchFamily="18" charset="0"/>
              </a:rPr>
              <a:t>Priyakshi Gupta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dirty="0">
                <a:latin typeface="Baskerville Old Face" panose="02020602080505020303" pitchFamily="18" charset="0"/>
              </a:rPr>
              <a:t>Sr Academic Consultant, CIET, NCERT</a:t>
            </a:r>
            <a:endParaRPr sz="2000" b="1" dirty="0">
              <a:latin typeface="Baskerville Old Face" panose="02020602080505020303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AF1882-2A55-49DE-8F8B-17B4FC14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01" y="2157391"/>
            <a:ext cx="5550197" cy="994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58635E-DDA5-4577-A46D-65A8443825DB}"/>
              </a:ext>
            </a:extLst>
          </p:cNvPr>
          <p:cNvSpPr txBox="1"/>
          <p:nvPr/>
        </p:nvSpPr>
        <p:spPr>
          <a:xfrm>
            <a:off x="1796902" y="278714"/>
            <a:ext cx="5550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INTRODUCTION </a:t>
            </a:r>
          </a:p>
          <a:p>
            <a:pPr algn="ctr"/>
            <a:r>
              <a:rPr lang="en-US" sz="4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7143A-B086-4AB9-8101-AE0690D3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Create a Resource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13C558-77FC-429F-BC7F-598DB24B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1" y="1409267"/>
            <a:ext cx="8697408" cy="32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E4DD0-CEFA-4764-A5DD-742B7D5B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04784"/>
            <a:ext cx="7717500" cy="572700"/>
          </a:xfrm>
        </p:spPr>
        <p:txBody>
          <a:bodyPr/>
          <a:lstStyle/>
          <a:p>
            <a:r>
              <a:rPr lang="en-US" dirty="0"/>
              <a:t>Customize your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07AB92-59EE-418F-B274-125EBE6A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09" y="815035"/>
            <a:ext cx="6974958" cy="4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EBBA1-E641-437E-9EBB-B78F41CE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75667"/>
            <a:ext cx="7717500" cy="572700"/>
          </a:xfrm>
        </p:spPr>
        <p:txBody>
          <a:bodyPr/>
          <a:lstStyle/>
          <a:p>
            <a:r>
              <a:rPr lang="en-US" dirty="0"/>
              <a:t>Sharing the Resource with the Students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DBABCB-3676-4D6D-8287-B4F33F9F7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5656" r="20930" b="1542"/>
          <a:stretch/>
        </p:blipFill>
        <p:spPr>
          <a:xfrm>
            <a:off x="956905" y="873554"/>
            <a:ext cx="7230140" cy="40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2002A-8063-49BD-A882-6FB36246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82" y="445025"/>
            <a:ext cx="7903443" cy="572700"/>
          </a:xfrm>
        </p:spPr>
        <p:txBody>
          <a:bodyPr/>
          <a:lstStyle/>
          <a:p>
            <a:r>
              <a:rPr lang="en-US" dirty="0"/>
              <a:t>Copy the link or embed it via social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A682F3-F1E5-48A1-924C-B35D2F41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51" y="1089851"/>
            <a:ext cx="6362677" cy="39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18CB6-E637-4759-91B3-4AB33BC2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50" y="78389"/>
            <a:ext cx="7717500" cy="572700"/>
          </a:xfrm>
        </p:spPr>
        <p:txBody>
          <a:bodyPr/>
          <a:lstStyle/>
          <a:p>
            <a:r>
              <a:rPr lang="en-US" dirty="0"/>
              <a:t>Leaderboard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33FFFA-627E-4A77-B8F9-D7E1A38AF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28BE94-213E-4C7F-B315-1EEB539F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40" y="699494"/>
            <a:ext cx="8045302" cy="43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EE108-EB14-45C5-9BDA-A89960BA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324523"/>
            <a:ext cx="7717500" cy="572700"/>
          </a:xfrm>
        </p:spPr>
        <p:txBody>
          <a:bodyPr/>
          <a:lstStyle/>
          <a:p>
            <a:r>
              <a:rPr lang="en-US" dirty="0"/>
              <a:t>Track your students’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4A35EE-75D3-4761-9318-C78D3456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" y="1268819"/>
            <a:ext cx="7974419" cy="3363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4289C5-5056-4031-BED5-C80A32AB8C50}"/>
              </a:ext>
            </a:extLst>
          </p:cNvPr>
          <p:cNvSpPr txBox="1"/>
          <p:nvPr/>
        </p:nvSpPr>
        <p:spPr>
          <a:xfrm>
            <a:off x="4699590" y="2013097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937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CA8B6-675D-42E2-A96F-34A6FD0E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97" y="0"/>
            <a:ext cx="7717500" cy="572700"/>
          </a:xfrm>
        </p:spPr>
        <p:txBody>
          <a:bodyPr/>
          <a:lstStyle/>
          <a:p>
            <a:r>
              <a:rPr lang="en-US" dirty="0"/>
              <a:t>Data of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0A1515-E327-4191-A010-D47CD013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66" y="572700"/>
            <a:ext cx="5709747" cy="44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772F0-47F9-4761-899C-0C23BC56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60727"/>
            <a:ext cx="7717500" cy="572700"/>
          </a:xfrm>
        </p:spPr>
        <p:txBody>
          <a:bodyPr/>
          <a:lstStyle/>
          <a:p>
            <a:r>
              <a:rPr lang="en-US" sz="2400" dirty="0"/>
              <a:t>Choose from public resources using the community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EDBFAD-4B84-49A5-81AC-3A38DD9F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1" y="1091177"/>
            <a:ext cx="8534400" cy="38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97759-73CB-4AA9-9E5C-DB90DABD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69341"/>
            <a:ext cx="7717500" cy="572700"/>
          </a:xfrm>
        </p:spPr>
        <p:txBody>
          <a:bodyPr/>
          <a:lstStyle/>
          <a:p>
            <a:r>
              <a:rPr lang="en-US" dirty="0"/>
              <a:t>Other Tools for Language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D15CBA-FA02-4530-B833-DE080432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227" y="642041"/>
            <a:ext cx="4297297" cy="1770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F4A7BE-57A7-451F-85CA-D2CAA68F392F}"/>
              </a:ext>
            </a:extLst>
          </p:cNvPr>
          <p:cNvSpPr txBox="1"/>
          <p:nvPr/>
        </p:nvSpPr>
        <p:spPr>
          <a:xfrm>
            <a:off x="425302" y="1251672"/>
            <a:ext cx="344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E2E2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www.gamestolearnenglish.com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868E45-44D8-4543-B6E6-B88E9C51D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227" y="2731433"/>
            <a:ext cx="4297297" cy="2308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33FD7D-CB14-4564-882A-65A1704ED62A}"/>
              </a:ext>
            </a:extLst>
          </p:cNvPr>
          <p:cNvSpPr txBox="1"/>
          <p:nvPr/>
        </p:nvSpPr>
        <p:spPr>
          <a:xfrm>
            <a:off x="425302" y="3508745"/>
            <a:ext cx="3154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www.fromtexttospeech.com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50DB-C0AE-4BA7-998C-B45DB512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Pathshala</a:t>
            </a:r>
            <a:r>
              <a:rPr lang="en-US" dirty="0"/>
              <a:t>: A Treasure Trove of eContent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CE30DC-07C3-41C0-B5BA-E6B95670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97" y="1484350"/>
            <a:ext cx="5819553" cy="2906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91B1EF-39CA-44FD-B17C-C57B13359763}"/>
              </a:ext>
            </a:extLst>
          </p:cNvPr>
          <p:cNvSpPr txBox="1"/>
          <p:nvPr/>
        </p:nvSpPr>
        <p:spPr>
          <a:xfrm>
            <a:off x="1233351" y="4175255"/>
            <a:ext cx="6677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https://epathshala.nic.in/index.php?ln=en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9"/>
          <p:cNvSpPr txBox="1">
            <a:spLocks noGrp="1"/>
          </p:cNvSpPr>
          <p:nvPr>
            <p:ph type="title"/>
          </p:nvPr>
        </p:nvSpPr>
        <p:spPr>
          <a:xfrm>
            <a:off x="584138" y="45478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Goals</a:t>
            </a:r>
            <a:endParaRPr u="sng" dirty="0"/>
          </a:p>
        </p:txBody>
      </p:sp>
      <p:sp>
        <p:nvSpPr>
          <p:cNvPr id="936" name="Google Shape;936;p49"/>
          <p:cNvSpPr txBox="1">
            <a:spLocks noGrp="1"/>
          </p:cNvSpPr>
          <p:nvPr>
            <p:ph type="subTitle" idx="4"/>
          </p:nvPr>
        </p:nvSpPr>
        <p:spPr>
          <a:xfrm>
            <a:off x="5514261" y="3738868"/>
            <a:ext cx="3516900" cy="800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3400" dirty="0"/>
              <a:t>To integrate different tools to improve the teaching learning process for languages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38" name="Google Shape;938;p49"/>
          <p:cNvSpPr/>
          <p:nvPr/>
        </p:nvSpPr>
        <p:spPr>
          <a:xfrm>
            <a:off x="4079917" y="2434851"/>
            <a:ext cx="795539" cy="792906"/>
          </a:xfrm>
          <a:prstGeom prst="ellipse">
            <a:avLst/>
          </a:prstGeom>
          <a:noFill/>
          <a:ln w="12700" cap="flat" cmpd="sng">
            <a:solidFill>
              <a:srgbClr val="2E2E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1E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4" name="Google Shape;944;p49"/>
          <p:cNvGrpSpPr/>
          <p:nvPr/>
        </p:nvGrpSpPr>
        <p:grpSpPr>
          <a:xfrm>
            <a:off x="4170926" y="2581858"/>
            <a:ext cx="551723" cy="535079"/>
            <a:chOff x="5778676" y="3826972"/>
            <a:chExt cx="349052" cy="313056"/>
          </a:xfrm>
        </p:grpSpPr>
        <p:sp>
          <p:nvSpPr>
            <p:cNvPr id="945" name="Google Shape;945;p49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23361F-C5D0-41BA-9187-F4C88EE1154F}"/>
              </a:ext>
            </a:extLst>
          </p:cNvPr>
          <p:cNvSpPr txBox="1"/>
          <p:nvPr/>
        </p:nvSpPr>
        <p:spPr>
          <a:xfrm>
            <a:off x="5676967" y="1661729"/>
            <a:ext cx="302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create interactive and </a:t>
            </a:r>
          </a:p>
          <a:p>
            <a:pPr algn="ctr"/>
            <a:r>
              <a:rPr lang="en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user-friendly  content on </a:t>
            </a:r>
          </a:p>
          <a:p>
            <a:pPr algn="ctr"/>
            <a:r>
              <a:rPr lang="en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Wordwall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xmlns="" id="{618328C7-157C-48E2-8DB2-6ECFB496A87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2839" y="1594170"/>
            <a:ext cx="3516900" cy="916500"/>
          </a:xfrm>
        </p:spPr>
        <p:txBody>
          <a:bodyPr/>
          <a:lstStyle/>
          <a:p>
            <a:r>
              <a:rPr lang="en-US" sz="1600" dirty="0"/>
              <a:t>To understand the importance and use of language tools</a:t>
            </a:r>
          </a:p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DB7CA84-D7E3-459F-9AA0-1B68B611C48A}"/>
              </a:ext>
            </a:extLst>
          </p:cNvPr>
          <p:cNvCxnSpPr>
            <a:cxnSpLocks/>
            <a:stCxn id="938" idx="3"/>
          </p:cNvCxnSpPr>
          <p:nvPr/>
        </p:nvCxnSpPr>
        <p:spPr>
          <a:xfrm flipH="1">
            <a:off x="3176235" y="3111639"/>
            <a:ext cx="1020186" cy="47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95CE52A-5044-440F-85D3-12FD2EA975C9}"/>
              </a:ext>
            </a:extLst>
          </p:cNvPr>
          <p:cNvCxnSpPr>
            <a:cxnSpLocks/>
            <a:stCxn id="938" idx="5"/>
          </p:cNvCxnSpPr>
          <p:nvPr/>
        </p:nvCxnSpPr>
        <p:spPr>
          <a:xfrm>
            <a:off x="4758952" y="3111639"/>
            <a:ext cx="982629" cy="47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255CFE8-9072-4E46-AAE2-93EF18444D1C}"/>
              </a:ext>
            </a:extLst>
          </p:cNvPr>
          <p:cNvCxnSpPr>
            <a:cxnSpLocks/>
            <a:stCxn id="938" idx="1"/>
          </p:cNvCxnSpPr>
          <p:nvPr/>
        </p:nvCxnSpPr>
        <p:spPr>
          <a:xfrm flipH="1" flipV="1">
            <a:off x="3213792" y="2093868"/>
            <a:ext cx="982629" cy="45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33C7373-EE85-4D74-82A6-C687571762EA}"/>
              </a:ext>
            </a:extLst>
          </p:cNvPr>
          <p:cNvCxnSpPr>
            <a:cxnSpLocks/>
            <a:stCxn id="938" idx="7"/>
          </p:cNvCxnSpPr>
          <p:nvPr/>
        </p:nvCxnSpPr>
        <p:spPr>
          <a:xfrm flipV="1">
            <a:off x="4758952" y="2077228"/>
            <a:ext cx="1032248" cy="47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9" name="Subtitle 898">
            <a:extLst>
              <a:ext uri="{FF2B5EF4-FFF2-40B4-BE49-F238E27FC236}">
                <a16:creationId xmlns:a16="http://schemas.microsoft.com/office/drawing/2014/main" xmlns="" id="{09F264DD-9521-41DE-8F1E-F1106D38D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781" y="3657453"/>
            <a:ext cx="2748300" cy="529500"/>
          </a:xfrm>
        </p:spPr>
        <p:txBody>
          <a:bodyPr/>
          <a:lstStyle/>
          <a:p>
            <a:pPr algn="ctr"/>
            <a:r>
              <a:rPr lang="en" sz="1600" b="0" dirty="0">
                <a:latin typeface="Roboto Slab"/>
              </a:rPr>
              <a:t>To make learning more</a:t>
            </a:r>
          </a:p>
          <a:p>
            <a:pPr algn="ctr"/>
            <a:r>
              <a:rPr lang="en" sz="1600" b="0" dirty="0">
                <a:latin typeface="Roboto Slab"/>
              </a:rPr>
              <a:t> engaging and fun.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" grpId="0" build="p"/>
      <p:bldP spid="10" grpId="0"/>
      <p:bldP spid="17" grpId="0" build="p"/>
      <p:bldP spid="8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1182" name="Google Shape;1182;p58"/>
          <p:cNvSpPr txBox="1">
            <a:spLocks noGrp="1"/>
          </p:cNvSpPr>
          <p:nvPr>
            <p:ph type="subTitle" idx="1"/>
          </p:nvPr>
        </p:nvSpPr>
        <p:spPr>
          <a:xfrm>
            <a:off x="1382233" y="1486050"/>
            <a:ext cx="6429153" cy="29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 https://wordwall.net/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 www.gamestolearnenglish.com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3. www.fromtexttospeech.com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4. 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https://epathshala.nic.in/index.php?ln=en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1000"/>
              </a:spcBef>
              <a:spcAft>
                <a:spcPts val="1200"/>
              </a:spcAft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D000FC-214D-4F57-BAD4-27055433D1B7}"/>
              </a:ext>
            </a:extLst>
          </p:cNvPr>
          <p:cNvSpPr txBox="1"/>
          <p:nvPr/>
        </p:nvSpPr>
        <p:spPr>
          <a:xfrm>
            <a:off x="1970567" y="2110085"/>
            <a:ext cx="520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skerville Old Face" panose="020206020805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67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6BC3A-3FA9-4FD9-AC95-C821EB7C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and Language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D3CB64-FAF2-45DF-8AF6-DA765495E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925" y="1183106"/>
            <a:ext cx="7642800" cy="3722400"/>
          </a:xfrm>
        </p:spPr>
        <p:txBody>
          <a:bodyPr/>
          <a:lstStyle/>
          <a:p>
            <a:pPr marL="152400" indent="0">
              <a:buNone/>
            </a:pPr>
            <a:r>
              <a:rPr lang="en-US" sz="1800" b="1" dirty="0"/>
              <a:t>For Teachers: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800" dirty="0"/>
              <a:t>Enhances their classroom delivery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800" dirty="0"/>
              <a:t>Makes teaching-learning fun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800" dirty="0"/>
              <a:t>Helps in structuring their resources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800" dirty="0"/>
              <a:t>Provides variety in teaching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52400" indent="0">
              <a:buNone/>
            </a:pPr>
            <a:endParaRPr lang="en-US" sz="1800" dirty="0"/>
          </a:p>
          <a:p>
            <a:pPr marL="152400" indent="0">
              <a:buNone/>
            </a:pPr>
            <a:r>
              <a:rPr lang="en-US" sz="1800" b="1" dirty="0"/>
              <a:t>For Students: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Makes them proficient in languages and become lifelong learners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Develops their LSRW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Enhances their critical thinking skills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89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DE296-AA4A-4A36-A775-5EC85425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00" y="116056"/>
            <a:ext cx="7717500" cy="572700"/>
          </a:xfrm>
        </p:spPr>
        <p:txBody>
          <a:bodyPr/>
          <a:lstStyle/>
          <a:p>
            <a:r>
              <a:rPr lang="en-US" sz="3600" u="sng" dirty="0"/>
              <a:t>What is </a:t>
            </a:r>
            <a:r>
              <a:rPr lang="en-US" sz="3600" u="sng" dirty="0" err="1"/>
              <a:t>Wordwall</a:t>
            </a:r>
            <a:r>
              <a:rPr lang="en-US" sz="3600" u="sng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2D96C-1DE7-4164-ACE6-0831BDFB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563" y="865965"/>
            <a:ext cx="8732874" cy="372240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is an online tool used to create interactive games for students.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is also used to create printed materials in the form of worksheets.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Its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variety of templates are useful in creating and sharing resources from any corner of the world.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aims to make teachers’ lives easier and to improve the education standard of the students.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AE2806-7F16-4A78-BB5F-DF5715A8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60" y="3288926"/>
            <a:ext cx="6096886" cy="17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F51A1-BD16-4D2C-9BC4-A1312C70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49" y="84872"/>
            <a:ext cx="7717500" cy="572700"/>
          </a:xfrm>
        </p:spPr>
        <p:txBody>
          <a:bodyPr/>
          <a:lstStyle/>
          <a:p>
            <a:r>
              <a:rPr lang="en-US" u="sng" dirty="0"/>
              <a:t>Pedagogical Implications of </a:t>
            </a:r>
            <a:r>
              <a:rPr lang="en-US" u="sng" dirty="0" err="1"/>
              <a:t>Wordwall</a:t>
            </a:r>
            <a:r>
              <a:rPr lang="en-US" u="sng" dirty="0"/>
              <a:t> on Different Subjects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06DE91-F9A7-45D3-8003-29160D954F23}"/>
              </a:ext>
            </a:extLst>
          </p:cNvPr>
          <p:cNvSpPr txBox="1"/>
          <p:nvPr/>
        </p:nvSpPr>
        <p:spPr>
          <a:xfrm>
            <a:off x="1020725" y="1438940"/>
            <a:ext cx="7102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Wordwall</a:t>
            </a:r>
            <a:r>
              <a:rPr lang="en-US" sz="1600" dirty="0"/>
              <a:t> can be used to create content for other subjects as well, which include Mathematics, Science, Social Science etc. apart from languages.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tool enables students to apply their critical thinking skills, problem solving skills, decoding, enhances their vocabulary and inquiry based learning.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can be used to improve the overall quality of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integrates learning with fun with the help of visual representation.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enables the teachers to achieve their learning outcomes effectively.</a:t>
            </a:r>
          </a:p>
        </p:txBody>
      </p:sp>
    </p:spTree>
    <p:extLst>
      <p:ext uri="{BB962C8B-B14F-4D97-AF65-F5344CB8AC3E}">
        <p14:creationId xmlns:p14="http://schemas.microsoft.com/office/powerpoint/2010/main" val="24082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D21E6-3FCB-4489-9307-F389DCBB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07" y="83518"/>
            <a:ext cx="7717500" cy="572700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6E4738-DAD2-46C2-AB65-30969829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3" y="1146109"/>
            <a:ext cx="8647814" cy="37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51A22-250E-4503-B870-54BF16CA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97695"/>
            <a:ext cx="7717500" cy="572700"/>
          </a:xfrm>
        </p:spPr>
        <p:txBody>
          <a:bodyPr/>
          <a:lstStyle/>
          <a:p>
            <a:r>
              <a:rPr lang="en-US" dirty="0"/>
              <a:t>Sign in with Google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D5D049-6572-49E2-88E3-77CD710A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5" y="786735"/>
            <a:ext cx="7717500" cy="42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E7061-31F9-4838-B0A4-69B70142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Now that  you are all set, click on ‘Create Activity’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D3ADE1-43F3-4EEF-9322-E2CB350E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2" y="1282995"/>
            <a:ext cx="8430775" cy="32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85FA9-6FA7-4967-8D4C-6ED4F46B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00" y="23624"/>
            <a:ext cx="7717500" cy="572700"/>
          </a:xfrm>
        </p:spPr>
        <p:txBody>
          <a:bodyPr/>
          <a:lstStyle/>
          <a:p>
            <a:r>
              <a:rPr lang="en-US" dirty="0"/>
              <a:t>Types of 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3A39B4-374E-453E-AC85-F8A36B68E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B0853B-168F-48AC-940B-01766E4C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0" y="559982"/>
            <a:ext cx="7868683" cy="45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 Meeting Agenda for Business by Slidesgo">
  <a:themeElements>
    <a:clrScheme name="Simple Light">
      <a:dk1>
        <a:srgbClr val="2E2E2E"/>
      </a:dk1>
      <a:lt1>
        <a:srgbClr val="F1EBE5"/>
      </a:lt1>
      <a:dk2>
        <a:srgbClr val="44546A"/>
      </a:dk2>
      <a:lt2>
        <a:srgbClr val="EC626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E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362</Words>
  <Application>Microsoft Office PowerPoint</Application>
  <PresentationFormat>On-screen Show (16:9)</PresentationFormat>
  <Paragraphs>66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Classic Meeting Agenda for Business by Slidesgo</vt:lpstr>
      <vt:lpstr>.</vt:lpstr>
      <vt:lpstr>Goals</vt:lpstr>
      <vt:lpstr>ICT and Language Tools</vt:lpstr>
      <vt:lpstr>What is Wordwall?</vt:lpstr>
      <vt:lpstr>Pedagogical Implications of Wordwall on Different Subjects</vt:lpstr>
      <vt:lpstr>Getting Started</vt:lpstr>
      <vt:lpstr>Sign in with Google</vt:lpstr>
      <vt:lpstr>Now that  you are all set, click on ‘Create Activity’</vt:lpstr>
      <vt:lpstr>Types of Resources </vt:lpstr>
      <vt:lpstr>Steps to Create a Resource</vt:lpstr>
      <vt:lpstr>Customize your template</vt:lpstr>
      <vt:lpstr>Sharing the Resource with the Students</vt:lpstr>
      <vt:lpstr>Copy the link or embed it via social media</vt:lpstr>
      <vt:lpstr>Leaderboard</vt:lpstr>
      <vt:lpstr>Track your students’ scores</vt:lpstr>
      <vt:lpstr>Data of Result</vt:lpstr>
      <vt:lpstr>Choose from public resources using the community tab</vt:lpstr>
      <vt:lpstr>Other Tools for Language Learning</vt:lpstr>
      <vt:lpstr>e-Pathshala: A Treasure Trove of eContent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Priyakshi Ghoshal</dc:creator>
  <cp:lastModifiedBy>VSK- 8</cp:lastModifiedBy>
  <cp:revision>15</cp:revision>
  <dcterms:modified xsi:type="dcterms:W3CDTF">2022-11-17T12:04:27Z</dcterms:modified>
</cp:coreProperties>
</file>